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wmf" ContentType="image/x-w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22.wmf" ContentType="image/x-wmf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wmf" ContentType="image/x-wmf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2920" cy="410400"/>
          </a:xfrm>
          <a:prstGeom prst="rect">
            <a:avLst/>
          </a:prstGeom>
          <a:ln w="0">
            <a:noFill/>
          </a:ln>
        </p:spPr>
      </p:pic>
      <p:pic>
        <p:nvPicPr>
          <p:cNvPr id="1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2920" cy="270000"/>
          </a:xfrm>
          <a:prstGeom prst="rect">
            <a:avLst/>
          </a:prstGeom>
          <a:ln w="0">
            <a:noFill/>
          </a:ln>
        </p:spPr>
      </p:pic>
      <p:pic>
        <p:nvPicPr>
          <p:cNvPr id="2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8520" cy="253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Cliquez pour éditer le format du texte-titre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Cliquez pour éditer le format du plan de texte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niveau de plan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Troisième niveau de plan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Quatrième niveau de plan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Cinquième niveau de plan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Sixième niveau de plan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Septième niveau de plan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png"/><Relationship Id="rId3" Type="http://schemas.openxmlformats.org/officeDocument/2006/relationships/hyperlink" Target="https://twitter.com/LeNematode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rekyt.github.io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twitter.com/LeNematode" TargetMode="External"/><Relationship Id="rId3" Type="http://schemas.openxmlformats.org/officeDocument/2006/relationships/image" Target="../media/image8.png"/><Relationship Id="rId4" Type="http://schemas.openxmlformats.org/officeDocument/2006/relationships/hyperlink" Target="https://rekyt.github.io/" TargetMode="External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1"/>
          <p:cNvSpPr/>
          <p:nvPr/>
        </p:nvSpPr>
        <p:spPr>
          <a:xfrm>
            <a:off x="540000" y="2725560"/>
            <a:ext cx="683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Matthias Grenié</a:t>
            </a:r>
            <a:r>
              <a:rPr b="0" i="1" lang="en-US" sz="1600" spc="-1" strike="noStrike">
                <a:solidFill>
                  <a:srgbClr val="000000"/>
                </a:solidFill>
                <a:latin typeface="Verdana"/>
                <a:ea typeface="DejaVu Sans"/>
              </a:rPr>
              <a:t>, Petr Pyšek, Franz Essl, Patrick Weigelt, Holger Kreft, Mark van Kleunen, Wayne Dawson, Ingolf Kühn, Helge Bruelheide, Marten Winter</a:t>
            </a:r>
            <a:endParaRPr b="0" lang="en-US" sz="1600" spc="-1" strike="noStrike">
              <a:latin typeface="Verdana"/>
            </a:endParaRPr>
          </a:p>
        </p:txBody>
      </p:sp>
      <p:sp>
        <p:nvSpPr>
          <p:cNvPr id="118" name="Textplatzhalter 2"/>
          <p:cNvSpPr/>
          <p:nvPr/>
        </p:nvSpPr>
        <p:spPr>
          <a:xfrm>
            <a:off x="540000" y="1491840"/>
            <a:ext cx="683892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A barrier to global plant invasion ecology: gaps in trait availability for alien species</a:t>
            </a:r>
            <a:endParaRPr b="0" lang="en-US" sz="2400" spc="-1" strike="noStrike">
              <a:latin typeface="Verdana"/>
            </a:endParaRPr>
          </a:p>
        </p:txBody>
      </p:sp>
      <p:sp>
        <p:nvSpPr>
          <p:cNvPr id="119" name="Textplatzhalter 6"/>
          <p:cNvSpPr/>
          <p:nvPr/>
        </p:nvSpPr>
        <p:spPr>
          <a:xfrm>
            <a:off x="540000" y="3587760"/>
            <a:ext cx="68389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Neobiota 2022 – Tuesday 13</a:t>
            </a:r>
            <a:r>
              <a:rPr b="0" lang="en-US" sz="1050" spc="-1" strike="noStrike" baseline="33000">
                <a:solidFill>
                  <a:srgbClr val="000000"/>
                </a:solidFill>
                <a:latin typeface="Verdana"/>
                <a:ea typeface="DejaVu Sans"/>
              </a:rPr>
              <a:t>th</a:t>
            </a:r>
            <a:r>
              <a:rPr b="0" lang="en-US" sz="1050" spc="-1" strike="noStrike">
                <a:solidFill>
                  <a:srgbClr val="000000"/>
                </a:solidFill>
                <a:latin typeface="Verdana"/>
                <a:ea typeface="DejaVu Sans"/>
              </a:rPr>
              <a:t> of September 2022</a:t>
            </a:r>
            <a:endParaRPr b="0" lang="en-US" sz="1050" spc="-1" strike="noStrike">
              <a:latin typeface="Verdana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17085" r="0" b="0"/>
          <a:stretch/>
        </p:blipFill>
        <p:spPr>
          <a:xfrm>
            <a:off x="5832000" y="216000"/>
            <a:ext cx="3234240" cy="1440000"/>
          </a:xfrm>
          <a:prstGeom prst="rect">
            <a:avLst/>
          </a:prstGeom>
          <a:ln w="0">
            <a:noFill/>
          </a:ln>
        </p:spPr>
      </p:pic>
      <p:grpSp>
        <p:nvGrpSpPr>
          <p:cNvPr id="121" name=""/>
          <p:cNvGrpSpPr/>
          <p:nvPr/>
        </p:nvGrpSpPr>
        <p:grpSpPr>
          <a:xfrm>
            <a:off x="2608200" y="4532040"/>
            <a:ext cx="1670760" cy="469440"/>
            <a:chOff x="2608200" y="4532040"/>
            <a:chExt cx="1670760" cy="469440"/>
          </a:xfrm>
        </p:grpSpPr>
        <p:pic>
          <p:nvPicPr>
            <p:cNvPr id="122" name="" descr=""/>
            <p:cNvPicPr/>
            <p:nvPr/>
          </p:nvPicPr>
          <p:blipFill>
            <a:blip r:embed="rId2"/>
            <a:stretch/>
          </p:blipFill>
          <p:spPr>
            <a:xfrm>
              <a:off x="2608200" y="4532040"/>
              <a:ext cx="574920" cy="46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"/>
            <p:cNvSpPr/>
            <p:nvPr/>
          </p:nvSpPr>
          <p:spPr>
            <a:xfrm>
              <a:off x="3132000" y="4641840"/>
              <a:ext cx="114696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3"/>
                </a:rPr>
                <a:t>@LeNematode</a:t>
              </a:r>
              <a:endParaRPr b="0" lang="en-US" sz="1050" spc="-1" strike="noStrike">
                <a:latin typeface="Verdana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4532760" y="4513680"/>
            <a:ext cx="2224080" cy="506160"/>
            <a:chOff x="4532760" y="4513680"/>
            <a:chExt cx="2224080" cy="506160"/>
          </a:xfrm>
        </p:grpSpPr>
        <p:pic>
          <p:nvPicPr>
            <p:cNvPr id="125" name="" descr=""/>
            <p:cNvPicPr/>
            <p:nvPr/>
          </p:nvPicPr>
          <p:blipFill>
            <a:blip r:embed="rId4"/>
            <a:stretch/>
          </p:blipFill>
          <p:spPr>
            <a:xfrm>
              <a:off x="4532760" y="4513680"/>
              <a:ext cx="506160" cy="506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"/>
            <p:cNvSpPr/>
            <p:nvPr/>
          </p:nvSpPr>
          <p:spPr>
            <a:xfrm>
              <a:off x="5004000" y="4641840"/>
              <a:ext cx="17528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 u="sng">
                  <a:solidFill>
                    <a:srgbClr val="0000ff"/>
                  </a:solidFill>
                  <a:uFillTx/>
                  <a:latin typeface="Verdana"/>
                  <a:ea typeface="DejaVu Sans"/>
                  <a:hlinkClick r:id="rId5"/>
                </a:rPr>
                <a:t>https://rekyt.github.io/</a:t>
              </a:r>
              <a:endParaRPr b="0" lang="en-US" sz="1050" spc="-1" strike="noStrike">
                <a:latin typeface="Verdana"/>
              </a:endParaRPr>
            </a:p>
          </p:txBody>
        </p:sp>
      </p:grpSp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540000" y="4582800"/>
            <a:ext cx="1762920" cy="36756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6670800" y="3636000"/>
            <a:ext cx="2148840" cy="79020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8"/>
          <a:stretch/>
        </p:blipFill>
        <p:spPr>
          <a:xfrm>
            <a:off x="6926040" y="2160000"/>
            <a:ext cx="189360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liennummernplatzhalter 1_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8746AD4-C1BC-4359-A067-F9B79EEB03A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213" name="Textplatzhalter 2_3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Perspectives</a:t>
            </a:r>
            <a:endParaRPr b="0" lang="en-US" sz="1800" spc="-1" strike="noStrike">
              <a:latin typeface="Verdana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486000" y="1009440"/>
            <a:ext cx="6660000" cy="283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Identify</a:t>
            </a:r>
            <a:r>
              <a:rPr b="0" lang="en-US" sz="1400" spc="-1" strike="noStrike">
                <a:latin typeface="Verdana"/>
              </a:rPr>
              <a:t> the </a:t>
            </a:r>
            <a:r>
              <a:rPr b="1" lang="en-US" sz="1400" spc="-1" strike="noStrike">
                <a:latin typeface="Verdana"/>
              </a:rPr>
              <a:t>drivers of trait knowledge</a:t>
            </a:r>
            <a:r>
              <a:rPr b="0" lang="en-US" sz="1400" spc="-1" strike="noStrike">
                <a:latin typeface="Verdana"/>
              </a:rPr>
              <a:t> in alien species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(range size, country of origin, growth form, invasiveness, etc.)</a:t>
            </a:r>
            <a:endParaRPr b="0" lang="en-US" sz="1400" spc="-1" strike="noStrike">
              <a:latin typeface="Verdana"/>
            </a:endParaRPr>
          </a:p>
          <a:p>
            <a:pPr marL="216000" indent="-216000"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Analyze</a:t>
            </a:r>
            <a:r>
              <a:rPr b="0" lang="en-US" sz="1400" spc="-1" strike="noStrike">
                <a:latin typeface="Verdana"/>
              </a:rPr>
              <a:t> amount of </a:t>
            </a:r>
            <a:r>
              <a:rPr b="1" lang="en-US" sz="1400" spc="-1" strike="noStrike">
                <a:latin typeface="Verdana"/>
              </a:rPr>
              <a:t>geolocated</a:t>
            </a:r>
            <a:r>
              <a:rPr b="0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latin typeface="Verdana"/>
              </a:rPr>
              <a:t>information</a:t>
            </a:r>
            <a:r>
              <a:rPr b="0" lang="en-US" sz="1400" spc="-1" strike="noStrike">
                <a:latin typeface="Verdana"/>
              </a:rPr>
              <a:t> (</a:t>
            </a:r>
            <a:r>
              <a:rPr b="1" lang="en-US" sz="1400" spc="-1" strike="noStrike">
                <a:latin typeface="Verdana"/>
              </a:rPr>
              <a:t>trait provenance</a:t>
            </a:r>
            <a:r>
              <a:rPr b="0" lang="en-US" sz="1400" spc="-1" strike="noStrike">
                <a:latin typeface="Verdana"/>
              </a:rPr>
              <a:t>)</a:t>
            </a:r>
            <a:endParaRPr b="0" lang="en-US" sz="1400" spc="-1" strike="noStrike">
              <a:latin typeface="Verdana"/>
            </a:endParaRPr>
          </a:p>
          <a:p>
            <a:pPr marL="216000" indent="-216000">
              <a:spcAft>
                <a:spcPts val="65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latin typeface="Verdana"/>
              </a:rPr>
              <a:t>Prioritize</a:t>
            </a:r>
            <a:r>
              <a:rPr b="0" lang="en-US" sz="1400" spc="-1" strike="noStrike">
                <a:latin typeface="Verdana"/>
              </a:rPr>
              <a:t> </a:t>
            </a:r>
            <a:r>
              <a:rPr b="1" lang="en-US" sz="1400" spc="-1" strike="noStrike">
                <a:latin typeface="Verdana"/>
              </a:rPr>
              <a:t>species</a:t>
            </a:r>
            <a:r>
              <a:rPr b="0" lang="en-US" sz="1400" spc="-1" strike="noStrike">
                <a:latin typeface="Verdana"/>
              </a:rPr>
              <a:t>/</a:t>
            </a:r>
            <a:r>
              <a:rPr b="1" lang="en-US" sz="1400" spc="-1" strike="noStrike">
                <a:latin typeface="Verdana"/>
              </a:rPr>
              <a:t>regions</a:t>
            </a:r>
            <a:r>
              <a:rPr b="0" lang="en-US" sz="1400" spc="-1" strike="noStrike">
                <a:latin typeface="Verdana"/>
              </a:rPr>
              <a:t>/</a:t>
            </a:r>
            <a:r>
              <a:rPr b="1" lang="en-US" sz="1400" spc="-1" strike="noStrike">
                <a:latin typeface="Verdana"/>
              </a:rPr>
              <a:t>traits</a:t>
            </a:r>
            <a:r>
              <a:rPr b="0" lang="en-US" sz="1400" spc="-1" strike="noStrike">
                <a:latin typeface="Verdana"/>
              </a:rPr>
              <a:t> on which to close the gaps</a:t>
            </a:r>
            <a:br>
              <a:rPr sz="1400"/>
            </a:br>
            <a:r>
              <a:rPr b="0" lang="en-US" sz="1400" spc="-1" strike="noStrike">
                <a:latin typeface="Verdana"/>
              </a:rPr>
              <a:t>→ costs, heavily invaded region, easy to “close” region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6822360" y="576000"/>
            <a:ext cx="2105640" cy="1382040"/>
          </a:xfrm>
          <a:prstGeom prst="rect">
            <a:avLst/>
          </a:prstGeom>
          <a:ln w="0">
            <a:noFill/>
          </a:ln>
        </p:spPr>
      </p:pic>
      <p:sp>
        <p:nvSpPr>
          <p:cNvPr id="216" name="TextBox 8"/>
          <p:cNvSpPr/>
          <p:nvPr/>
        </p:nvSpPr>
        <p:spPr>
          <a:xfrm rot="15000">
            <a:off x="6624720" y="1924560"/>
            <a:ext cx="2159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Etard et al. 2020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6840000" y="2572560"/>
            <a:ext cx="1770840" cy="15674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0"/>
          <p:cNvSpPr/>
          <p:nvPr/>
        </p:nvSpPr>
        <p:spPr>
          <a:xfrm rot="15000">
            <a:off x="6624720" y="4156560"/>
            <a:ext cx="2159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Laughlin 2014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liennummernplatzhalter 1_4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7522023-4729-4D8F-8105-247065E1A61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220" name="Textplatzhalter 2_5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Closing the trait gaps?</a:t>
            </a:r>
            <a:endParaRPr b="0" lang="en-US" sz="1800" spc="-1" strike="noStrike">
              <a:latin typeface="Verdana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5760000" y="3295800"/>
            <a:ext cx="3060000" cy="73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400" spc="-1" strike="noStrike">
                <a:latin typeface="Verdana"/>
              </a:rPr>
              <a:t>Recent Examples</a:t>
            </a:r>
            <a:br>
              <a:rPr sz="1400"/>
            </a:br>
            <a:r>
              <a:rPr b="1" lang="en-US" sz="1400" spc="-1" strike="noStrike">
                <a:latin typeface="Verdana"/>
              </a:rPr>
              <a:t>LT-Brazil</a:t>
            </a:r>
            <a:r>
              <a:rPr b="0" lang="en-US" sz="1400" spc="-1" strike="noStrike">
                <a:latin typeface="Verdana"/>
              </a:rPr>
              <a:t> (Mariano et al. 2021) </a:t>
            </a:r>
            <a:r>
              <a:rPr b="1" lang="en-US" sz="1400" spc="-1" strike="noStrike">
                <a:latin typeface="Verdana"/>
              </a:rPr>
              <a:t>FunAndes </a:t>
            </a:r>
            <a:r>
              <a:rPr b="0" lang="en-US" sz="1400" spc="-1" strike="noStrike">
                <a:latin typeface="Verdana"/>
              </a:rPr>
              <a:t>(Baez et al. 2022)</a:t>
            </a:r>
            <a:endParaRPr b="0" lang="en-US" sz="1400" spc="-1" strike="noStrike">
              <a:latin typeface="Verdana"/>
            </a:endParaRPr>
          </a:p>
        </p:txBody>
      </p:sp>
      <p:grpSp>
        <p:nvGrpSpPr>
          <p:cNvPr id="222" name=""/>
          <p:cNvGrpSpPr/>
          <p:nvPr/>
        </p:nvGrpSpPr>
        <p:grpSpPr>
          <a:xfrm>
            <a:off x="810000" y="972360"/>
            <a:ext cx="2214000" cy="2735640"/>
            <a:chOff x="810000" y="972360"/>
            <a:chExt cx="2214000" cy="2735640"/>
          </a:xfrm>
        </p:grpSpPr>
        <p:sp>
          <p:nvSpPr>
            <p:cNvPr id="223" name=""/>
            <p:cNvSpPr txBox="1"/>
            <p:nvPr/>
          </p:nvSpPr>
          <p:spPr>
            <a:xfrm>
              <a:off x="810000" y="972360"/>
              <a:ext cx="1980000" cy="7351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pPr algn="ctr"/>
              <a:r>
                <a:rPr b="0" lang="en-US" sz="1400" spc="-1" strike="noStrike">
                  <a:latin typeface="Verdana"/>
                </a:rPr>
                <a:t>Scientific Literature (+</a:t>
              </a:r>
              <a:r>
                <a:rPr b="1" lang="en-US" sz="1400" spc="-1" strike="noStrike">
                  <a:latin typeface="Verdana"/>
                </a:rPr>
                <a:t>Floras</a:t>
              </a:r>
              <a:r>
                <a:rPr b="0" lang="en-US" sz="1400" spc="-1" strike="noStrike">
                  <a:latin typeface="Verdana"/>
                </a:rPr>
                <a:t>?)</a:t>
              </a:r>
              <a:endParaRPr b="0" lang="en-US" sz="1400" spc="-1" strike="noStrike">
                <a:latin typeface="Verdana"/>
              </a:endParaRPr>
            </a:p>
          </p:txBody>
        </p:sp>
        <p:pic>
          <p:nvPicPr>
            <p:cNvPr id="224" name="" descr=""/>
            <p:cNvPicPr/>
            <p:nvPr/>
          </p:nvPicPr>
          <p:blipFill>
            <a:blip r:embed="rId1">
              <a:lum bright="13000"/>
            </a:blip>
            <a:srcRect l="11238" t="0" r="8269" b="19515"/>
            <a:stretch/>
          </p:blipFill>
          <p:spPr>
            <a:xfrm>
              <a:off x="864000" y="1548360"/>
              <a:ext cx="2160000" cy="215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5" name=""/>
          <p:cNvGrpSpPr/>
          <p:nvPr/>
        </p:nvGrpSpPr>
        <p:grpSpPr>
          <a:xfrm>
            <a:off x="6030000" y="1043640"/>
            <a:ext cx="2520000" cy="2196000"/>
            <a:chOff x="6030000" y="1043640"/>
            <a:chExt cx="2520000" cy="2196000"/>
          </a:xfrm>
        </p:grpSpPr>
        <p:sp>
          <p:nvSpPr>
            <p:cNvPr id="226" name=""/>
            <p:cNvSpPr txBox="1"/>
            <p:nvPr/>
          </p:nvSpPr>
          <p:spPr>
            <a:xfrm>
              <a:off x="6030000" y="1043640"/>
              <a:ext cx="2520000" cy="3052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pPr algn="ctr"/>
              <a:r>
                <a:rPr b="0" lang="en-US" sz="1400" spc="-1" strike="noStrike">
                  <a:latin typeface="Verdana"/>
                </a:rPr>
                <a:t>Call for data contributions</a:t>
              </a:r>
              <a:endParaRPr b="0" lang="en-US" sz="1400" spc="-1" strike="noStrike">
                <a:latin typeface="Verdana"/>
              </a:endParaRPr>
            </a:p>
          </p:txBody>
        </p:sp>
        <p:pic>
          <p:nvPicPr>
            <p:cNvPr id="227" name="" descr=""/>
            <p:cNvPicPr/>
            <p:nvPr/>
          </p:nvPicPr>
          <p:blipFill>
            <a:blip r:embed="rId2">
              <a:lum bright="-25000"/>
            </a:blip>
            <a:stretch/>
          </p:blipFill>
          <p:spPr>
            <a:xfrm flipH="1">
              <a:off x="6300000" y="1371240"/>
              <a:ext cx="1980000" cy="1868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28" name=""/>
          <p:cNvGrpSpPr/>
          <p:nvPr/>
        </p:nvGrpSpPr>
        <p:grpSpPr>
          <a:xfrm>
            <a:off x="3512520" y="972000"/>
            <a:ext cx="2119320" cy="2735640"/>
            <a:chOff x="3512520" y="972000"/>
            <a:chExt cx="2119320" cy="2735640"/>
          </a:xfrm>
        </p:grpSpPr>
        <p:sp>
          <p:nvSpPr>
            <p:cNvPr id="229" name=""/>
            <p:cNvSpPr txBox="1"/>
            <p:nvPr/>
          </p:nvSpPr>
          <p:spPr>
            <a:xfrm>
              <a:off x="3808080" y="972000"/>
              <a:ext cx="1555920" cy="5202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pPr algn="ctr"/>
              <a:r>
                <a:rPr b="0" lang="en-US" sz="1400" spc="-1" strike="noStrike">
                  <a:latin typeface="Verdana"/>
                </a:rPr>
                <a:t>Distributed Field Campaign</a:t>
              </a:r>
              <a:endParaRPr b="0" lang="en-US" sz="1400" spc="-1" strike="noStrike">
                <a:latin typeface="Verdana"/>
              </a:endParaRPr>
            </a:p>
          </p:txBody>
        </p:sp>
        <p:pic>
          <p:nvPicPr>
            <p:cNvPr id="230" name="" descr=""/>
            <p:cNvPicPr/>
            <p:nvPr/>
          </p:nvPicPr>
          <p:blipFill>
            <a:blip r:embed="rId3"/>
            <a:srcRect l="12035" t="0" r="12035" b="21762"/>
            <a:stretch/>
          </p:blipFill>
          <p:spPr>
            <a:xfrm>
              <a:off x="3512520" y="1523880"/>
              <a:ext cx="2119320" cy="2183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1" name=""/>
          <p:cNvSpPr/>
          <p:nvPr/>
        </p:nvSpPr>
        <p:spPr>
          <a:xfrm>
            <a:off x="583560" y="4104000"/>
            <a:ext cx="79772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We need a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coordinated global effort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 close the trait gaps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platzhalter 1"/>
          <p:cNvSpPr/>
          <p:nvPr/>
        </p:nvSpPr>
        <p:spPr>
          <a:xfrm>
            <a:off x="1224000" y="3116160"/>
            <a:ext cx="683892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platzhalter 2"/>
          <p:cNvSpPr/>
          <p:nvPr/>
        </p:nvSpPr>
        <p:spPr>
          <a:xfrm>
            <a:off x="1224000" y="1890360"/>
            <a:ext cx="683892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Foliennummernplatzhalter 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B22FB3F-9EA9-4457-BA44-0B75F30B553B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grpSp>
        <p:nvGrpSpPr>
          <p:cNvPr id="235" name=""/>
          <p:cNvGrpSpPr/>
          <p:nvPr/>
        </p:nvGrpSpPr>
        <p:grpSpPr>
          <a:xfrm>
            <a:off x="779760" y="121680"/>
            <a:ext cx="7584840" cy="506160"/>
            <a:chOff x="779760" y="121680"/>
            <a:chExt cx="7584840" cy="506160"/>
          </a:xfrm>
        </p:grpSpPr>
        <p:grpSp>
          <p:nvGrpSpPr>
            <p:cNvPr id="236" name=""/>
            <p:cNvGrpSpPr/>
            <p:nvPr/>
          </p:nvGrpSpPr>
          <p:grpSpPr>
            <a:xfrm>
              <a:off x="3506040" y="140040"/>
              <a:ext cx="1670760" cy="469440"/>
              <a:chOff x="3506040" y="140040"/>
              <a:chExt cx="1670760" cy="469440"/>
            </a:xfrm>
          </p:grpSpPr>
          <p:pic>
            <p:nvPicPr>
              <p:cNvPr id="237" name="" descr=""/>
              <p:cNvPicPr/>
              <p:nvPr/>
            </p:nvPicPr>
            <p:blipFill>
              <a:blip r:embed="rId1"/>
              <a:stretch/>
            </p:blipFill>
            <p:spPr>
              <a:xfrm>
                <a:off x="3506040" y="140040"/>
                <a:ext cx="574920" cy="4694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8" name=""/>
              <p:cNvSpPr/>
              <p:nvPr/>
            </p:nvSpPr>
            <p:spPr>
              <a:xfrm>
                <a:off x="4029840" y="249840"/>
                <a:ext cx="114696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2"/>
                  </a:rPr>
                  <a:t>@LeNematode</a:t>
                </a:r>
                <a:endParaRPr b="0" lang="en-US" sz="1050" spc="-1" strike="noStrike">
                  <a:latin typeface="Verdana"/>
                </a:endParaRPr>
              </a:p>
            </p:txBody>
          </p:sp>
        </p:grpSp>
        <p:grpSp>
          <p:nvGrpSpPr>
            <p:cNvPr id="239" name=""/>
            <p:cNvGrpSpPr/>
            <p:nvPr/>
          </p:nvGrpSpPr>
          <p:grpSpPr>
            <a:xfrm>
              <a:off x="6140520" y="121680"/>
              <a:ext cx="2224080" cy="506160"/>
              <a:chOff x="6140520" y="121680"/>
              <a:chExt cx="2224080" cy="506160"/>
            </a:xfrm>
          </p:grpSpPr>
          <p:pic>
            <p:nvPicPr>
              <p:cNvPr id="240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6140520" y="121680"/>
                <a:ext cx="506160" cy="506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41" name=""/>
              <p:cNvSpPr/>
              <p:nvPr/>
            </p:nvSpPr>
            <p:spPr>
              <a:xfrm>
                <a:off x="6611760" y="249840"/>
                <a:ext cx="175284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050" spc="-1" strike="noStrike" u="sng">
                    <a:solidFill>
                      <a:srgbClr val="0000ff"/>
                    </a:solidFill>
                    <a:uFillTx/>
                    <a:latin typeface="Verdana"/>
                    <a:ea typeface="DejaVu Sans"/>
                    <a:hlinkClick r:id="rId4"/>
                  </a:rPr>
                  <a:t>https://rekyt.github.io/</a:t>
                </a:r>
                <a:endParaRPr b="0" lang="en-US" sz="1050" spc="-1" strike="noStrike">
                  <a:latin typeface="Verdana"/>
                </a:endParaRPr>
              </a:p>
            </p:txBody>
          </p:sp>
        </p:grpSp>
        <p:pic>
          <p:nvPicPr>
            <p:cNvPr id="242" name="" descr=""/>
            <p:cNvPicPr/>
            <p:nvPr/>
          </p:nvPicPr>
          <p:blipFill>
            <a:blip r:embed="rId5"/>
            <a:stretch/>
          </p:blipFill>
          <p:spPr>
            <a:xfrm>
              <a:off x="779760" y="190800"/>
              <a:ext cx="1762920" cy="367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3" name=""/>
          <p:cNvSpPr txBox="1"/>
          <p:nvPr/>
        </p:nvSpPr>
        <p:spPr>
          <a:xfrm>
            <a:off x="2052000" y="2295720"/>
            <a:ext cx="5040000" cy="55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i="1" lang="en-US" sz="3000" spc="-1" strike="noStrike">
                <a:solidFill>
                  <a:srgbClr val="ffffff"/>
                </a:solidFill>
                <a:latin typeface="Verdana"/>
              </a:rPr>
              <a:t>Thank you!</a:t>
            </a:r>
            <a:endParaRPr b="0" i="1" lang="en-US" sz="3000" spc="-1" strike="noStrike">
              <a:solidFill>
                <a:srgbClr val="ffffff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liennummernplatzhalter 1_ 4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E4E1D26-98E3-4096-BA1A-0F659E4768E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131" name="Textplatzhalter 2_ 4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Functional Invasion Community Ecology?</a:t>
            </a:r>
            <a:endParaRPr b="0" lang="en-US" sz="1800" spc="-1" strike="noStrike">
              <a:latin typeface="Verdana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013760" y="1371240"/>
            <a:ext cx="2797560" cy="23788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"/>
          <p:cNvSpPr/>
          <p:nvPr/>
        </p:nvSpPr>
        <p:spPr>
          <a:xfrm rot="15000">
            <a:off x="540360" y="1015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traits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let us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gain insight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34" name="TextBox 2"/>
          <p:cNvSpPr/>
          <p:nvPr/>
        </p:nvSpPr>
        <p:spPr>
          <a:xfrm rot="15000">
            <a:off x="4859640" y="907920"/>
            <a:ext cx="37080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Ecology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focuses</a:t>
            </a:r>
            <a:br>
              <a:rPr sz="1400"/>
            </a:b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on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multiple species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togetherbv</a:t>
            </a:r>
            <a:endParaRPr b="1" lang="en-US" sz="1400" spc="-1" strike="noStrike">
              <a:latin typeface="Verdana"/>
            </a:endParaRPr>
          </a:p>
        </p:txBody>
      </p:sp>
      <p:sp>
        <p:nvSpPr>
          <p:cNvPr id="135" name="TextBox 3"/>
          <p:cNvSpPr/>
          <p:nvPr/>
        </p:nvSpPr>
        <p:spPr>
          <a:xfrm rot="15000">
            <a:off x="540360" y="3859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D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í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az et al. 2016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rcRect l="0" t="0" r="46454" b="0"/>
          <a:stretch/>
        </p:blipFill>
        <p:spPr>
          <a:xfrm>
            <a:off x="5247360" y="1628640"/>
            <a:ext cx="2852640" cy="1899360"/>
          </a:xfrm>
          <a:prstGeom prst="rect">
            <a:avLst/>
          </a:prstGeom>
          <a:ln w="0">
            <a:noFill/>
          </a:ln>
        </p:spPr>
      </p:pic>
      <p:sp>
        <p:nvSpPr>
          <p:cNvPr id="137" name="TextBox 4"/>
          <p:cNvSpPr/>
          <p:nvPr/>
        </p:nvSpPr>
        <p:spPr>
          <a:xfrm rot="15000">
            <a:off x="4860360" y="3859920"/>
            <a:ext cx="3708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</a:rPr>
              <a:t>Gallien &amp; Carboni 2016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38" name="TextBox 5"/>
          <p:cNvSpPr/>
          <p:nvPr/>
        </p:nvSpPr>
        <p:spPr>
          <a:xfrm rot="15000">
            <a:off x="792000" y="4394160"/>
            <a:ext cx="7848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→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Study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community assembly processes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of alien species using functional traits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liennummernplatzhalter 1_ 1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890E388-0FFC-4FC9-8E07-D799B62FF9C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140" name="Textplatzhalter 2_ 1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The problem...</a:t>
            </a:r>
            <a:endParaRPr b="0" lang="en-US" sz="1800" spc="-1" strike="noStrike">
              <a:latin typeface="Verdana"/>
            </a:endParaRPr>
          </a:p>
        </p:txBody>
      </p:sp>
      <p:sp>
        <p:nvSpPr>
          <p:cNvPr id="141" name="TextBox 9"/>
          <p:cNvSpPr/>
          <p:nvPr/>
        </p:nvSpPr>
        <p:spPr>
          <a:xfrm rot="15000">
            <a:off x="539640" y="1250280"/>
            <a:ext cx="52210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Wanted to study the “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Biotic Resistance Hypothesis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” globally in the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Tropics 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with a </a:t>
            </a: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functional lens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42" name=""/>
          <p:cNvSpPr/>
          <p:nvPr/>
        </p:nvSpPr>
        <p:spPr>
          <a:xfrm>
            <a:off x="583560" y="4068000"/>
            <a:ext cx="7977240" cy="539640"/>
          </a:xfrm>
          <a:prstGeom prst="rect">
            <a:avLst/>
          </a:prstGeom>
          <a:gradFill rotWithShape="0">
            <a:gsLst>
              <a:gs pos="0">
                <a:srgbClr val="ffdd4e"/>
              </a:gs>
              <a:gs pos="100000">
                <a:srgbClr val="ffdd4e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What do we know of functional traits of alien (plant) species at global scale?</a:t>
            </a:r>
            <a:endParaRPr b="0" lang="en-US" sz="1400" spc="-1" strike="noStrike">
              <a:latin typeface="Verdana"/>
            </a:endParaRPr>
          </a:p>
        </p:txBody>
      </p:sp>
      <p:grpSp>
        <p:nvGrpSpPr>
          <p:cNvPr id="143" name="Group 4"/>
          <p:cNvGrpSpPr/>
          <p:nvPr/>
        </p:nvGrpSpPr>
        <p:grpSpPr>
          <a:xfrm>
            <a:off x="6012000" y="376560"/>
            <a:ext cx="2459160" cy="1963440"/>
            <a:chOff x="6012000" y="376560"/>
            <a:chExt cx="2459160" cy="1963440"/>
          </a:xfrm>
        </p:grpSpPr>
        <p:sp>
          <p:nvSpPr>
            <p:cNvPr id="144" name="CustomShape 5_ 1"/>
            <p:cNvSpPr/>
            <p:nvPr/>
          </p:nvSpPr>
          <p:spPr>
            <a:xfrm>
              <a:off x="6012000" y="376560"/>
              <a:ext cx="2459160" cy="2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2880" bIns="18288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Functional Position of Aliens</a:t>
              </a:r>
              <a:endParaRPr b="0" lang="en-US" sz="1400" spc="-1" strike="noStrike">
                <a:latin typeface="Verdana"/>
              </a:endParaRPr>
            </a:p>
          </p:txBody>
        </p:sp>
        <p:pic>
          <p:nvPicPr>
            <p:cNvPr id="145" name="Picture 7_ 1" descr=""/>
            <p:cNvPicPr/>
            <p:nvPr/>
          </p:nvPicPr>
          <p:blipFill>
            <a:blip r:embed="rId1"/>
            <a:stretch/>
          </p:blipFill>
          <p:spPr>
            <a:xfrm>
              <a:off x="6302520" y="688680"/>
              <a:ext cx="2121480" cy="1651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6" name="TextBox 6"/>
          <p:cNvSpPr/>
          <p:nvPr/>
        </p:nvSpPr>
        <p:spPr>
          <a:xfrm rot="15000">
            <a:off x="3167640" y="2786040"/>
            <a:ext cx="39981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Huge gaps</a:t>
            </a: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 in trait data for alien species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00480" y="2088000"/>
            <a:ext cx="2333880" cy="15566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7"/>
          <p:cNvSpPr/>
          <p:nvPr/>
        </p:nvSpPr>
        <p:spPr>
          <a:xfrm rot="15000">
            <a:off x="687600" y="3568680"/>
            <a:ext cx="2159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Verdana"/>
                <a:ea typeface="Verdana"/>
              </a:rPr>
              <a:t>Cornwell et al. 2019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oliennummernplatzhalter 1_0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8317C22-9BBD-46E7-8573-6CB2EC66A9B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150" name="Textplatzhalter 2_2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Merging Alien Plant Species Lists and Global Traits</a:t>
            </a:r>
            <a:endParaRPr b="0" lang="en-US" sz="1800" spc="-1" strike="noStrike">
              <a:latin typeface="Verdana"/>
            </a:endParaRPr>
          </a:p>
        </p:txBody>
      </p:sp>
      <p:grpSp>
        <p:nvGrpSpPr>
          <p:cNvPr id="151" name=""/>
          <p:cNvGrpSpPr/>
          <p:nvPr/>
        </p:nvGrpSpPr>
        <p:grpSpPr>
          <a:xfrm>
            <a:off x="874800" y="1476000"/>
            <a:ext cx="2148840" cy="1315800"/>
            <a:chOff x="874800" y="1476000"/>
            <a:chExt cx="2148840" cy="1315800"/>
          </a:xfrm>
        </p:grpSpPr>
        <p:sp>
          <p:nvSpPr>
            <p:cNvPr id="152" name=""/>
            <p:cNvSpPr/>
            <p:nvPr/>
          </p:nvSpPr>
          <p:spPr>
            <a:xfrm>
              <a:off x="941400" y="1476000"/>
              <a:ext cx="201528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Alien status</a:t>
              </a:r>
              <a:br>
                <a:rPr sz="18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and distribution</a:t>
              </a:r>
              <a:endParaRPr b="0" lang="en-US" sz="1200" spc="-1" strike="noStrike">
                <a:latin typeface="Verdana"/>
              </a:endParaRPr>
            </a:p>
          </p:txBody>
        </p:sp>
        <p:pic>
          <p:nvPicPr>
            <p:cNvPr id="153" name="" descr=""/>
            <p:cNvPicPr/>
            <p:nvPr/>
          </p:nvPicPr>
          <p:blipFill>
            <a:blip r:embed="rId1"/>
            <a:stretch/>
          </p:blipFill>
          <p:spPr>
            <a:xfrm>
              <a:off x="874800" y="2001600"/>
              <a:ext cx="214884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4" name=""/>
          <p:cNvGrpSpPr/>
          <p:nvPr/>
        </p:nvGrpSpPr>
        <p:grpSpPr>
          <a:xfrm>
            <a:off x="5215320" y="1022760"/>
            <a:ext cx="3032640" cy="2032200"/>
            <a:chOff x="5215320" y="1022760"/>
            <a:chExt cx="3032640" cy="2032200"/>
          </a:xfrm>
        </p:grpSpPr>
        <p:grpSp>
          <p:nvGrpSpPr>
            <p:cNvPr id="155" name=""/>
            <p:cNvGrpSpPr/>
            <p:nvPr/>
          </p:nvGrpSpPr>
          <p:grpSpPr>
            <a:xfrm>
              <a:off x="5215320" y="1368000"/>
              <a:ext cx="3032640" cy="1686960"/>
              <a:chOff x="5215320" y="1368000"/>
              <a:chExt cx="3032640" cy="1686960"/>
            </a:xfrm>
          </p:grpSpPr>
          <p:pic>
            <p:nvPicPr>
              <p:cNvPr id="156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6973200" y="2601000"/>
                <a:ext cx="1274760" cy="453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7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5359320" y="1368000"/>
                <a:ext cx="838440" cy="971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8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6984360" y="1606680"/>
                <a:ext cx="1260000" cy="493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5215320" y="2512800"/>
                <a:ext cx="1126440" cy="486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60" name=""/>
            <p:cNvSpPr/>
            <p:nvPr/>
          </p:nvSpPr>
          <p:spPr>
            <a:xfrm>
              <a:off x="5816520" y="1022760"/>
              <a:ext cx="2051280" cy="36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4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(Open) Trait Data</a:t>
              </a:r>
              <a:endParaRPr b="0" lang="en-US" sz="1400" spc="-1" strike="noStrike">
                <a:latin typeface="Verdana"/>
              </a:endParaRPr>
            </a:p>
          </p:txBody>
        </p:sp>
      </p:grpSp>
      <p:sp>
        <p:nvSpPr>
          <p:cNvPr id="161" name=""/>
          <p:cNvSpPr/>
          <p:nvPr/>
        </p:nvSpPr>
        <p:spPr>
          <a:xfrm>
            <a:off x="3618000" y="2000880"/>
            <a:ext cx="863280" cy="287280"/>
          </a:xfrm>
          <a:custGeom>
            <a:avLst/>
            <a:gdLst>
              <a:gd name="textAreaLeft" fmla="*/ 0 w 863280"/>
              <a:gd name="textAreaRight" fmla="*/ 864000 w 863280"/>
              <a:gd name="textAreaTop" fmla="*/ 0 h 287280"/>
              <a:gd name="textAreaBottom" fmla="*/ 288000 h 287280"/>
            </a:gdLst>
            <a:ahLst/>
            <a:rect l="textAreaLeft" t="textAreaTop" r="textAreaRight" b="textAreaBottom"/>
            <a:pathLst>
              <a:path w="2402" h="802">
                <a:moveTo>
                  <a:pt x="0" y="400"/>
                </a:moveTo>
                <a:lnTo>
                  <a:pt x="523" y="0"/>
                </a:lnTo>
                <a:lnTo>
                  <a:pt x="523" y="214"/>
                </a:lnTo>
                <a:lnTo>
                  <a:pt x="1877" y="214"/>
                </a:lnTo>
                <a:lnTo>
                  <a:pt x="1877" y="0"/>
                </a:lnTo>
                <a:lnTo>
                  <a:pt x="2401" y="400"/>
                </a:lnTo>
                <a:lnTo>
                  <a:pt x="1877" y="801"/>
                </a:lnTo>
                <a:lnTo>
                  <a:pt x="1877" y="586"/>
                </a:lnTo>
                <a:lnTo>
                  <a:pt x="523" y="586"/>
                </a:lnTo>
                <a:lnTo>
                  <a:pt x="523" y="801"/>
                </a:lnTo>
                <a:lnTo>
                  <a:pt x="0" y="400"/>
                </a:lnTo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1224360" y="4028400"/>
            <a:ext cx="6695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16 538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species from GloNAF</a:t>
            </a:r>
            <a:br>
              <a:rPr sz="1800"/>
            </a:b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→ 15 490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with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at least one trait (consolidated data)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3" name=""/>
          <p:cNvSpPr/>
          <p:nvPr/>
        </p:nvSpPr>
        <p:spPr>
          <a:xfrm>
            <a:off x="1323000" y="3296880"/>
            <a:ext cx="6497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Taxonomic Harmonization (Grenié et al. 2022)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+ Trait Harmonization + Trait Categorization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oliennummernplatzhalter 1_ 2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0ADE906-14E2-48E0-B12F-F923E5D68B4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165" name="Textplatzhalter 2_ 2"/>
          <p:cNvSpPr/>
          <p:nvPr/>
        </p:nvSpPr>
        <p:spPr>
          <a:xfrm>
            <a:off x="539640" y="376200"/>
            <a:ext cx="8244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Trait Combinations</a:t>
            </a:r>
            <a:endParaRPr b="0" lang="en-US" sz="1800" spc="-1" strike="noStrike">
              <a:latin typeface="Verdana"/>
            </a:endParaRPr>
          </a:p>
        </p:txBody>
      </p:sp>
      <p:sp>
        <p:nvSpPr>
          <p:cNvPr id="166" name=""/>
          <p:cNvSpPr/>
          <p:nvPr/>
        </p:nvSpPr>
        <p:spPr>
          <a:xfrm>
            <a:off x="2142000" y="863640"/>
            <a:ext cx="48596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Species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15,459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x Traits (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2,215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) matrix is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big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7" name=""/>
          <p:cNvSpPr/>
          <p:nvPr/>
        </p:nvSpPr>
        <p:spPr>
          <a:xfrm>
            <a:off x="1370880" y="1423080"/>
            <a:ext cx="64015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Reduce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complexity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→ </a:t>
            </a: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trait combinations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8" name=""/>
          <p:cNvSpPr/>
          <p:nvPr/>
        </p:nvSpPr>
        <p:spPr>
          <a:xfrm>
            <a:off x="470880" y="2062080"/>
            <a:ext cx="25167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Leaf-Height-Seed Mass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Westoby et al. 1999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3 traits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69" name=""/>
          <p:cNvSpPr/>
          <p:nvPr/>
        </p:nvSpPr>
        <p:spPr>
          <a:xfrm>
            <a:off x="3620880" y="2062080"/>
            <a:ext cx="22287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Aboveground Traits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Díaz et al. 2016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6 traits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70" name=""/>
          <p:cNvSpPr/>
          <p:nvPr/>
        </p:nvSpPr>
        <p:spPr>
          <a:xfrm>
            <a:off x="6482880" y="2081520"/>
            <a:ext cx="215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Root Traits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Bergmann et al. 2020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4 traits</a:t>
            </a:r>
            <a:endParaRPr b="0" lang="en-US" sz="1400" spc="-1" strike="noStrike">
              <a:latin typeface="Verdana"/>
            </a:endParaRPr>
          </a:p>
        </p:txBody>
      </p:sp>
      <p:pic>
        <p:nvPicPr>
          <p:cNvPr id="171" name="Picture 1" descr=""/>
          <p:cNvPicPr/>
          <p:nvPr/>
        </p:nvPicPr>
        <p:blipFill>
          <a:blip r:embed="rId1"/>
          <a:stretch/>
        </p:blipFill>
        <p:spPr>
          <a:xfrm>
            <a:off x="3708000" y="2849760"/>
            <a:ext cx="1982880" cy="1685880"/>
          </a:xfrm>
          <a:prstGeom prst="rect">
            <a:avLst/>
          </a:prstGeom>
          <a:ln w="0">
            <a:noFill/>
          </a:ln>
        </p:spPr>
      </p:pic>
      <p:grpSp>
        <p:nvGrpSpPr>
          <p:cNvPr id="172" name=""/>
          <p:cNvGrpSpPr/>
          <p:nvPr/>
        </p:nvGrpSpPr>
        <p:grpSpPr>
          <a:xfrm>
            <a:off x="601920" y="2864160"/>
            <a:ext cx="2405160" cy="1779480"/>
            <a:chOff x="601920" y="2864160"/>
            <a:chExt cx="2405160" cy="1779480"/>
          </a:xfrm>
        </p:grpSpPr>
        <p:sp>
          <p:nvSpPr>
            <p:cNvPr id="173" name=""/>
            <p:cNvSpPr/>
            <p:nvPr/>
          </p:nvSpPr>
          <p:spPr>
            <a:xfrm flipV="1">
              <a:off x="1620000" y="3276000"/>
              <a:ext cx="360" cy="720000"/>
            </a:xfrm>
            <a:prstGeom prst="line">
              <a:avLst/>
            </a:prstGeom>
            <a:ln w="38160">
              <a:solidFill>
                <a:srgbClr val="76a4d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"/>
            <p:cNvSpPr/>
            <p:nvPr/>
          </p:nvSpPr>
          <p:spPr>
            <a:xfrm>
              <a:off x="1620000" y="3996000"/>
              <a:ext cx="720000" cy="360"/>
            </a:xfrm>
            <a:prstGeom prst="line">
              <a:avLst/>
            </a:prstGeom>
            <a:ln w="38160">
              <a:solidFill>
                <a:srgbClr val="d4ea6b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"/>
            <p:cNvSpPr/>
            <p:nvPr/>
          </p:nvSpPr>
          <p:spPr>
            <a:xfrm flipH="1">
              <a:off x="1217160" y="3996000"/>
              <a:ext cx="402840" cy="402840"/>
            </a:xfrm>
            <a:prstGeom prst="line">
              <a:avLst/>
            </a:prstGeom>
            <a:ln w="38160">
              <a:solidFill>
                <a:srgbClr val="ffdd4e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"/>
            <p:cNvSpPr/>
            <p:nvPr/>
          </p:nvSpPr>
          <p:spPr>
            <a:xfrm>
              <a:off x="2218320" y="3853080"/>
              <a:ext cx="788760" cy="32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Height</a:t>
              </a:r>
              <a:endParaRPr b="0" lang="en-US" sz="1200" spc="-1" strike="noStrike">
                <a:latin typeface="Verdana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1154880" y="2864160"/>
              <a:ext cx="932760" cy="35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Specific</a:t>
              </a:r>
              <a:br>
                <a:rPr sz="1200"/>
              </a:b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Leaf Area</a:t>
              </a:r>
              <a:endParaRPr b="0" lang="en-US" sz="1200" spc="-1" strike="noStrike">
                <a:latin typeface="Verdana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601920" y="4177080"/>
              <a:ext cx="788760" cy="46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spcBef>
                  <a:spcPts val="1134"/>
                </a:spcBef>
              </a:pPr>
              <a:r>
                <a:rPr b="0" lang="en-US" sz="12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Seed Mass</a:t>
              </a:r>
              <a:endParaRPr b="0" lang="en-US" sz="1200" spc="-1" strike="noStrike">
                <a:latin typeface="Verdana"/>
              </a:endParaRPr>
            </a:p>
          </p:txBody>
        </p:sp>
      </p:grpSp>
      <p:grpSp>
        <p:nvGrpSpPr>
          <p:cNvPr id="179" name=""/>
          <p:cNvGrpSpPr/>
          <p:nvPr/>
        </p:nvGrpSpPr>
        <p:grpSpPr>
          <a:xfrm>
            <a:off x="6424560" y="2925000"/>
            <a:ext cx="2395080" cy="1428480"/>
            <a:chOff x="6424560" y="2925000"/>
            <a:chExt cx="2395080" cy="1428480"/>
          </a:xfrm>
        </p:grpSpPr>
        <p:pic>
          <p:nvPicPr>
            <p:cNvPr id="180" name="" descr=""/>
            <p:cNvPicPr/>
            <p:nvPr/>
          </p:nvPicPr>
          <p:blipFill>
            <a:blip r:embed="rId2"/>
            <a:stretch/>
          </p:blipFill>
          <p:spPr>
            <a:xfrm>
              <a:off x="6449760" y="2925000"/>
              <a:ext cx="2369880" cy="142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"/>
            <p:cNvSpPr/>
            <p:nvPr/>
          </p:nvSpPr>
          <p:spPr>
            <a:xfrm>
              <a:off x="6424560" y="2961000"/>
              <a:ext cx="811080" cy="35928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592000" y="720000"/>
            <a:ext cx="3959640" cy="421632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056040" y="1080000"/>
            <a:ext cx="3547800" cy="355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oliennummernplatzhalter 1_5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097BBD3-939D-40D5-AB79-C2B683C4CCC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185" name="Textplatzhalter 2_6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Global Trait Matrix</a:t>
            </a:r>
            <a:endParaRPr b="0" lang="en-US" sz="1800" spc="-1" strike="noStrike">
              <a:latin typeface="Verdana"/>
            </a:endParaRPr>
          </a:p>
        </p:txBody>
      </p:sp>
      <p:sp>
        <p:nvSpPr>
          <p:cNvPr id="186" name=""/>
          <p:cNvSpPr/>
          <p:nvPr/>
        </p:nvSpPr>
        <p:spPr>
          <a:xfrm>
            <a:off x="3060000" y="720000"/>
            <a:ext cx="3547800" cy="3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rot="5400000">
            <a:off x="1051560" y="2620080"/>
            <a:ext cx="3547800" cy="46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 rot="10800000">
            <a:off x="3056400" y="4628520"/>
            <a:ext cx="3547800" cy="46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816000" y="1800000"/>
            <a:ext cx="21596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98%</a:t>
            </a: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 of trait matrix is </a:t>
            </a:r>
            <a:r>
              <a:rPr b="1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empty</a:t>
            </a:r>
            <a:endParaRPr b="0" lang="en-US" sz="1400" spc="-1" strike="noStrike">
              <a:latin typeface="Verdana"/>
            </a:endParaRPr>
          </a:p>
        </p:txBody>
      </p:sp>
      <p:sp>
        <p:nvSpPr>
          <p:cNvPr id="190" name=""/>
          <p:cNvSpPr/>
          <p:nvPr/>
        </p:nvSpPr>
        <p:spPr>
          <a:xfrm>
            <a:off x="3492000" y="1338840"/>
            <a:ext cx="269964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4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  <a:ea typeface="DejaVu Sans"/>
              </a:rPr>
              <a:t>1 pixel = 1 trait x 1 species</a:t>
            </a:r>
            <a:endParaRPr b="0" lang="en-US" sz="1400" spc="-1" strike="noStrike"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liennummernplatzhalter 1_7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015657E-974C-4BED-90B7-0F8CEC99AF80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192" name=""/>
          <p:cNvSpPr/>
          <p:nvPr/>
        </p:nvSpPr>
        <p:spPr>
          <a:xfrm>
            <a:off x="6480000" y="612000"/>
            <a:ext cx="2699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20 most measured traits are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mostly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categorical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93" name=""/>
          <p:cNvSpPr/>
          <p:nvPr/>
        </p:nvSpPr>
        <p:spPr>
          <a:xfrm>
            <a:off x="6480000" y="1558080"/>
            <a:ext cx="2699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Most traits measured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for &lt;50% of species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94" name=""/>
          <p:cNvSpPr/>
          <p:nvPr/>
        </p:nvSpPr>
        <p:spPr>
          <a:xfrm>
            <a:off x="6480000" y="2504160"/>
            <a:ext cx="26992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Plant height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is the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first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Verdana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~70% of species</a:t>
            </a:r>
            <a:endParaRPr b="0" lang="en-US" sz="1200" spc="-1" strike="noStrike">
              <a:latin typeface="Verdana"/>
            </a:endParaRPr>
          </a:p>
        </p:txBody>
      </p:sp>
      <p:sp>
        <p:nvSpPr>
          <p:cNvPr id="195" name=""/>
          <p:cNvSpPr/>
          <p:nvPr/>
        </p:nvSpPr>
        <p:spPr>
          <a:xfrm>
            <a:off x="6480000" y="3636720"/>
            <a:ext cx="269928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Seed mass 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is the</a:t>
            </a:r>
            <a:br>
              <a:rPr sz="1200"/>
            </a:b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second continuous</a:t>
            </a: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 trait</a:t>
            </a:r>
            <a:endParaRPr b="0" lang="en-US" sz="1200" spc="-1" strike="noStrike">
              <a:latin typeface="Verdana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Available for </a:t>
            </a:r>
            <a:r>
              <a:rPr b="1" lang="en-US" sz="1200" spc="-1" strike="noStrike">
                <a:solidFill>
                  <a:srgbClr val="000000"/>
                </a:solidFill>
                <a:latin typeface="Verdana"/>
                <a:ea typeface="DejaVu Sans"/>
              </a:rPr>
              <a:t>~50% of species</a:t>
            </a:r>
            <a:endParaRPr b="0" lang="en-US" sz="1200" spc="-1" strike="noStrike">
              <a:latin typeface="Verdana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95480" y="205560"/>
            <a:ext cx="6320160" cy="486576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1944000" y="626760"/>
            <a:ext cx="4535640" cy="407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195480" y="720000"/>
            <a:ext cx="1748160" cy="3959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1800000" y="4680000"/>
            <a:ext cx="4679640" cy="39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1800000" y="484200"/>
            <a:ext cx="4679640" cy="14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oliennummernplatzhalter 1_8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4248ECE-A5DE-44FF-97EC-E34F69E8D1F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202" name="Textplatzhalter 2_8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We have global gaps in trait combinations</a:t>
            </a:r>
            <a:endParaRPr b="0" lang="en-US" sz="1800" spc="-1" strike="noStrike">
              <a:latin typeface="Verdana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162800" y="844920"/>
            <a:ext cx="6818400" cy="36547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080000" y="1319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4500000" y="1319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4500000" y="2867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1080000" y="2867760"/>
            <a:ext cx="3420000" cy="156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oliennummernplatzhalter 1_ 3"/>
          <p:cNvSpPr/>
          <p:nvPr/>
        </p:nvSpPr>
        <p:spPr>
          <a:xfrm>
            <a:off x="7560000" y="4680000"/>
            <a:ext cx="11988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DB00674-D112-42B0-82FA-3CEFBF03B85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&lt;numéro&gt;</a:t>
            </a:fld>
            <a:endParaRPr b="0" lang="en-US" sz="1000" spc="-1" strike="noStrike">
              <a:latin typeface="Verdana"/>
            </a:endParaRPr>
          </a:p>
        </p:txBody>
      </p:sp>
      <p:sp>
        <p:nvSpPr>
          <p:cNvPr id="209" name="Textplatzhalter 2_ 3"/>
          <p:cNvSpPr/>
          <p:nvPr/>
        </p:nvSpPr>
        <p:spPr>
          <a:xfrm>
            <a:off x="539640" y="376200"/>
            <a:ext cx="82443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Widespread and Invasive Species are better known</a:t>
            </a:r>
            <a:endParaRPr b="0" lang="en-US" sz="1800" spc="-1" strike="noStrike">
              <a:latin typeface="Verdana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41640" y="726480"/>
            <a:ext cx="8460720" cy="424116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4536000" y="726480"/>
            <a:ext cx="4175640" cy="4108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2022-09-07T09:01:24Z</dcterms:created>
  <dc:creator>Matthias Grenié</dc:creator>
  <dc:description/>
  <dc:language>fr-FR</dc:language>
  <cp:lastModifiedBy>Matthias Grenié</cp:lastModifiedBy>
  <dcterms:modified xsi:type="dcterms:W3CDTF">2022-09-09T19:06:54Z</dcterms:modified>
  <cp:revision>60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